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7" r:id="rId4"/>
    <p:sldId id="278" r:id="rId5"/>
    <p:sldId id="259" r:id="rId6"/>
    <p:sldId id="260" r:id="rId7"/>
    <p:sldId id="261" r:id="rId8"/>
    <p:sldId id="262" r:id="rId9"/>
    <p:sldId id="263" r:id="rId10"/>
    <p:sldId id="264" r:id="rId11"/>
    <p:sldId id="268" r:id="rId12"/>
    <p:sldId id="276" r:id="rId13"/>
    <p:sldId id="277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Arsenal" panose="020B0604020202020204" charset="0"/>
      <p:regular r:id="rId22"/>
    </p:embeddedFont>
    <p:embeddedFont>
      <p:font typeface="Arsenal Bold" panose="020B0604020202020204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  <p:embeddedFont>
      <p:font typeface="Open Sans Light" panose="020B0306030504020204" pitchFamily="34" charset="0"/>
      <p:regular r:id="rId32"/>
      <p: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946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16.png"/><Relationship Id="rId4" Type="http://schemas.openxmlformats.org/officeDocument/2006/relationships/image" Target="../media/image3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8805"/>
          <a:stretch>
            <a:fillRect/>
          </a:stretch>
        </p:blipFill>
        <p:spPr>
          <a:xfrm>
            <a:off x="0" y="0"/>
            <a:ext cx="6822982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371855" y="3306462"/>
            <a:ext cx="8916145" cy="698053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6403" r="16186"/>
          <a:stretch>
            <a:fillRect/>
          </a:stretch>
        </p:blipFill>
        <p:spPr>
          <a:xfrm>
            <a:off x="2226114" y="2478000"/>
            <a:ext cx="6686268" cy="863746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 rot="-5400000">
            <a:off x="-1798364" y="6069286"/>
            <a:ext cx="6025604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264">
                <a:solidFill>
                  <a:srgbClr val="494949"/>
                </a:solidFill>
                <a:latin typeface="Open Sans Light"/>
              </a:rPr>
              <a:t>CƠ SỞ DỮ LIỆU NÂNG CAO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8912382" y="4458136"/>
            <a:ext cx="8719258" cy="4529657"/>
            <a:chOff x="0" y="0"/>
            <a:chExt cx="11625677" cy="6039543"/>
          </a:xfrm>
        </p:grpSpPr>
        <p:sp>
          <p:nvSpPr>
            <p:cNvPr id="7" name="TextBox 7"/>
            <p:cNvSpPr txBox="1"/>
            <p:nvPr/>
          </p:nvSpPr>
          <p:spPr>
            <a:xfrm>
              <a:off x="0" y="483235"/>
              <a:ext cx="11625677" cy="1756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9575"/>
                </a:lnSpc>
              </a:pPr>
              <a:r>
                <a:rPr lang="en-US" sz="9575" spc="478">
                  <a:solidFill>
                    <a:srgbClr val="494949"/>
                  </a:solidFill>
                  <a:latin typeface="Arsenal"/>
                </a:rPr>
                <a:t>NHÓM TNTD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701800" y="2775220"/>
              <a:ext cx="9923877" cy="32643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19"/>
                </a:lnSpc>
              </a:pPr>
              <a:r>
                <a:rPr lang="en-US" sz="2799" spc="167">
                  <a:solidFill>
                    <a:srgbClr val="494949"/>
                  </a:solidFill>
                  <a:latin typeface="Open Sans Light"/>
                </a:rPr>
                <a:t>4 THÀNH VIÊN</a:t>
              </a:r>
            </a:p>
            <a:p>
              <a:pPr marL="604519" lvl="1" indent="-302260" algn="r">
                <a:lnSpc>
                  <a:spcPts val="3919"/>
                </a:lnSpc>
                <a:buFont typeface="Arial"/>
                <a:buChar char="•"/>
              </a:pPr>
              <a:r>
                <a:rPr lang="en-US" sz="2799" spc="167">
                  <a:solidFill>
                    <a:srgbClr val="494949"/>
                  </a:solidFill>
                  <a:latin typeface="Open Sans Light"/>
                </a:rPr>
                <a:t>NGUYỄN VĂN TOÀN - 46.01.104.183</a:t>
              </a:r>
            </a:p>
            <a:p>
              <a:pPr marL="604519" lvl="1" indent="-302260" algn="r">
                <a:lnSpc>
                  <a:spcPts val="3919"/>
                </a:lnSpc>
                <a:buFont typeface="Arial"/>
                <a:buChar char="•"/>
              </a:pPr>
              <a:r>
                <a:rPr lang="en-US" sz="2799" spc="167">
                  <a:solidFill>
                    <a:srgbClr val="494949"/>
                  </a:solidFill>
                  <a:latin typeface="Open Sans Light"/>
                </a:rPr>
                <a:t>TRẦN THÁI NGUYÊN - 46.01.104.126</a:t>
              </a:r>
            </a:p>
            <a:p>
              <a:pPr marL="604519" lvl="1" indent="-302260" algn="r">
                <a:lnSpc>
                  <a:spcPts val="3919"/>
                </a:lnSpc>
                <a:buFont typeface="Arial"/>
                <a:buChar char="•"/>
              </a:pPr>
              <a:r>
                <a:rPr lang="en-US" sz="2799" spc="167">
                  <a:solidFill>
                    <a:srgbClr val="494949"/>
                  </a:solidFill>
                  <a:latin typeface="Open Sans Light"/>
                </a:rPr>
                <a:t>ĐOÀN VĂN ĐỨC - 46.01.104.036</a:t>
              </a:r>
            </a:p>
            <a:p>
              <a:pPr marL="604520" lvl="1" indent="-302260" algn="r">
                <a:lnSpc>
                  <a:spcPts val="3919"/>
                </a:lnSpc>
                <a:buFont typeface="Arial"/>
                <a:buChar char="•"/>
              </a:pPr>
              <a:r>
                <a:rPr lang="en-US" sz="2800" spc="168">
                  <a:solidFill>
                    <a:srgbClr val="494949"/>
                  </a:solidFill>
                  <a:latin typeface="Open Sans Light"/>
                </a:rPr>
                <a:t>TRẦN TẤN TRUNG - 46.01.104.202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732939" y="477318"/>
            <a:ext cx="8719258" cy="181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99"/>
              </a:lnSpc>
            </a:pPr>
            <a:r>
              <a:rPr lang="en-US" sz="6999" spc="349">
                <a:solidFill>
                  <a:srgbClr val="494949"/>
                </a:solidFill>
                <a:latin typeface="Arsenal"/>
              </a:rPr>
              <a:t>QUẢN LÝ BÁN HÀNG LƯU NIỆM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610117" y="0"/>
            <a:ext cx="7706375" cy="53154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4971522"/>
            <a:ext cx="7706375" cy="531547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34025" y="152400"/>
            <a:ext cx="7706375" cy="531547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7706375" cy="531547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81625" y="4971522"/>
            <a:ext cx="7706375" cy="531547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869287" y="4971522"/>
            <a:ext cx="7706375" cy="531547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t="901" b="901"/>
          <a:stretch>
            <a:fillRect/>
          </a:stretch>
        </p:blipFill>
        <p:spPr>
          <a:xfrm>
            <a:off x="0" y="21829"/>
            <a:ext cx="18288000" cy="317808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7770715"/>
            <a:ext cx="18288000" cy="251628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62900" y="3497061"/>
            <a:ext cx="12025100" cy="660982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71525" y="990600"/>
            <a:ext cx="12646929" cy="872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82"/>
              </a:lnSpc>
            </a:pPr>
            <a:r>
              <a:rPr lang="en-US" sz="5525" spc="221" dirty="0">
                <a:solidFill>
                  <a:srgbClr val="494949"/>
                </a:solidFill>
                <a:latin typeface="Arsenal Bold"/>
              </a:rPr>
              <a:t>SƠ ĐỒ PHÂN MẢNH CƠ SỞ DỮ LIỆU</a:t>
            </a:r>
          </a:p>
        </p:txBody>
      </p:sp>
      <p:sp>
        <p:nvSpPr>
          <p:cNvPr id="12" name="TextBox 12"/>
          <p:cNvSpPr txBox="1"/>
          <p:nvPr/>
        </p:nvSpPr>
        <p:spPr>
          <a:xfrm rot="-5400000">
            <a:off x="-3044639" y="5184961"/>
            <a:ext cx="7632328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400" spc="136">
                <a:solidFill>
                  <a:srgbClr val="494949"/>
                </a:solidFill>
                <a:latin typeface="Arsenal"/>
              </a:rPr>
              <a:t>GV: VĂN THẾ THÀNH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2423059"/>
            <a:ext cx="6547558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400" spc="136">
                <a:solidFill>
                  <a:srgbClr val="494949"/>
                </a:solidFill>
                <a:latin typeface="Arsenal"/>
              </a:rPr>
              <a:t>PHÂN TÁN THEO KHACHHANG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610117" y="0"/>
            <a:ext cx="7706375" cy="53154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4971522"/>
            <a:ext cx="7706375" cy="531547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34025" y="152400"/>
            <a:ext cx="7706375" cy="531547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7706375" cy="531547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81625" y="4971522"/>
            <a:ext cx="7706375" cy="531547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869287" y="4971522"/>
            <a:ext cx="7706375" cy="531547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825065" y="4468777"/>
            <a:ext cx="14637871" cy="531494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 t="901" b="901"/>
          <a:stretch>
            <a:fillRect/>
          </a:stretch>
        </p:blipFill>
        <p:spPr>
          <a:xfrm>
            <a:off x="0" y="0"/>
            <a:ext cx="18288000" cy="3178086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8700" y="521411"/>
            <a:ext cx="984678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spc="100">
                <a:solidFill>
                  <a:srgbClr val="494949"/>
                </a:solidFill>
                <a:latin typeface="Arsenal"/>
              </a:rPr>
              <a:t>PHÂN TÁN DỌC THEO MAKH, TENKH, NGAYSINH, MIEN, EMAIL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430808" y="2309646"/>
            <a:ext cx="1040135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000"/>
              </a:lnSpc>
            </a:pPr>
            <a:r>
              <a:rPr lang="en-US" sz="5000" spc="100">
                <a:solidFill>
                  <a:srgbClr val="494949"/>
                </a:solidFill>
                <a:latin typeface="Arsenal"/>
              </a:rPr>
              <a:t>PHÂN TÁN NGANG THEO ĐIỀU KIỆN KHACHHANG MIEN =N'NAM'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610117" y="0"/>
            <a:ext cx="7706375" cy="53154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4971522"/>
            <a:ext cx="7706375" cy="531547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680662" y="-7620"/>
            <a:ext cx="7706375" cy="531547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7706375" cy="531547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81625" y="4971522"/>
            <a:ext cx="7706375" cy="531547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869287" y="4971522"/>
            <a:ext cx="7706375" cy="5315478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8700" y="1028700"/>
            <a:ext cx="10629900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20"/>
              </a:lnSpc>
            </a:pPr>
            <a:r>
              <a:rPr lang="en-US" sz="6350" spc="127" dirty="0">
                <a:solidFill>
                  <a:srgbClr val="494949"/>
                </a:solidFill>
                <a:latin typeface="Arsenal"/>
              </a:rPr>
              <a:t>THAO TÁC TRÊN SLAVER DB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52087" y="8852535"/>
            <a:ext cx="711905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92">
                <a:solidFill>
                  <a:srgbClr val="494949"/>
                </a:solidFill>
                <a:latin typeface="Arsenal"/>
              </a:rPr>
              <a:t>GV: VĂN THẾ THÀNH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51D422-BECE-2BD9-E20B-6C0B6076F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03" y="3032026"/>
            <a:ext cx="8116003" cy="22176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BE0D30-6B5A-F761-12B5-DE7DA1D7F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014" y="3020631"/>
            <a:ext cx="7955969" cy="19737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B7B637D-2DB9-44C6-FEDE-152A2E823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03" y="6238116"/>
            <a:ext cx="6713802" cy="16155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8E32D7B-D81A-02BD-D534-D4E772C653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2087" y="6174064"/>
            <a:ext cx="4267570" cy="15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002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610117" y="0"/>
            <a:ext cx="7706375" cy="53154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4971522"/>
            <a:ext cx="7706375" cy="531547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680662" y="-7620"/>
            <a:ext cx="7706375" cy="531547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7706375" cy="531547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81625" y="4971522"/>
            <a:ext cx="7706375" cy="531547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869287" y="4971522"/>
            <a:ext cx="7706375" cy="5315478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8700" y="496109"/>
            <a:ext cx="11312098" cy="18614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20"/>
              </a:lnSpc>
            </a:pPr>
            <a:r>
              <a:rPr lang="en-US" sz="5000" spc="127" dirty="0">
                <a:solidFill>
                  <a:srgbClr val="494949"/>
                </a:solidFill>
                <a:latin typeface="Arsenal"/>
              </a:rPr>
              <a:t>THAO TÁC VỚI TRIGGER VÀ STORE PROCEDURE TRONG SLAVER DB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52087" y="8852535"/>
            <a:ext cx="711905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92">
                <a:solidFill>
                  <a:srgbClr val="494949"/>
                </a:solidFill>
                <a:latin typeface="Arsenal"/>
              </a:rPr>
              <a:t>GV: VĂN THẾ THÀNH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87A95D-A200-B3EE-E55C-671982B3C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3" y="2395923"/>
            <a:ext cx="10063153" cy="58543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131497-639F-C1E0-B912-06E942015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8680" y="3912250"/>
            <a:ext cx="6454699" cy="21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88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610117" y="0"/>
            <a:ext cx="7706375" cy="53154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4971522"/>
            <a:ext cx="7706375" cy="531547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34025" y="152400"/>
            <a:ext cx="7706375" cy="531547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7706375" cy="531547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81625" y="4971522"/>
            <a:ext cx="7706375" cy="531547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869287" y="4971522"/>
            <a:ext cx="7706375" cy="531547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747081" y="2465671"/>
            <a:ext cx="12512219" cy="6792629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28700" y="854098"/>
            <a:ext cx="3927973" cy="3577101"/>
            <a:chOff x="0" y="0"/>
            <a:chExt cx="5237297" cy="476946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250825"/>
              <a:ext cx="5237297" cy="1362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159"/>
                </a:lnSpc>
              </a:pPr>
              <a:r>
                <a:rPr lang="en-US" sz="6800" spc="136">
                  <a:solidFill>
                    <a:srgbClr val="494949"/>
                  </a:solidFill>
                  <a:latin typeface="Arsenal"/>
                </a:rPr>
                <a:t>MONGGO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133833"/>
              <a:ext cx="4732211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610117" y="0"/>
            <a:ext cx="7706375" cy="53154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4971522"/>
            <a:ext cx="7706375" cy="531547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34025" y="152400"/>
            <a:ext cx="7706375" cy="531547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7706375" cy="531547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81625" y="4971522"/>
            <a:ext cx="7706375" cy="531547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869287" y="4971522"/>
            <a:ext cx="7706375" cy="531547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65059" y="3581111"/>
            <a:ext cx="13194241" cy="618399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 t="901" b="901"/>
          <a:stretch>
            <a:fillRect/>
          </a:stretch>
        </p:blipFill>
        <p:spPr>
          <a:xfrm>
            <a:off x="0" y="0"/>
            <a:ext cx="18288000" cy="3178086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8700" y="1028700"/>
            <a:ext cx="7427346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 spc="139">
                <a:solidFill>
                  <a:srgbClr val="494949"/>
                </a:solidFill>
                <a:latin typeface="Arsenal"/>
              </a:rPr>
              <a:t>THAO TÁC CƠ BẢN TRONG MONGGO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610117" y="0"/>
            <a:ext cx="7706375" cy="53154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4971522"/>
            <a:ext cx="7706375" cy="531547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34025" y="152400"/>
            <a:ext cx="7706375" cy="531547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7706375" cy="531547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81625" y="4971522"/>
            <a:ext cx="7706375" cy="531547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869287" y="4971522"/>
            <a:ext cx="7706375" cy="531547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4819277"/>
            <a:ext cx="11351222" cy="561996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463305" y="4819277"/>
            <a:ext cx="11351222" cy="561996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 r="39021"/>
          <a:stretch>
            <a:fillRect/>
          </a:stretch>
        </p:blipFill>
        <p:spPr>
          <a:xfrm>
            <a:off x="3416183" y="2886700"/>
            <a:ext cx="11455634" cy="6985496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008795" y="1098150"/>
            <a:ext cx="14270409" cy="3577101"/>
            <a:chOff x="0" y="0"/>
            <a:chExt cx="19027212" cy="4769468"/>
          </a:xfrm>
        </p:grpSpPr>
        <p:sp>
          <p:nvSpPr>
            <p:cNvPr id="12" name="TextBox 12"/>
            <p:cNvSpPr txBox="1"/>
            <p:nvPr/>
          </p:nvSpPr>
          <p:spPr>
            <a:xfrm>
              <a:off x="0" y="250825"/>
              <a:ext cx="19027212" cy="1362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159"/>
                </a:lnSpc>
              </a:pPr>
              <a:r>
                <a:rPr lang="en-US" sz="6800" spc="136">
                  <a:solidFill>
                    <a:srgbClr val="494949"/>
                  </a:solidFill>
                  <a:latin typeface="Arsenal"/>
                </a:rPr>
                <a:t>BẢNG MẪU MONGGO KHACHHANG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4133833"/>
              <a:ext cx="17192226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610117" y="0"/>
            <a:ext cx="7706375" cy="53154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4971522"/>
            <a:ext cx="7706375" cy="531547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34025" y="152400"/>
            <a:ext cx="7706375" cy="531547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7706375" cy="531547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81625" y="4971522"/>
            <a:ext cx="7706375" cy="531547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869287" y="4971522"/>
            <a:ext cx="7706375" cy="531547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4819277"/>
            <a:ext cx="11351222" cy="561996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463305" y="4819277"/>
            <a:ext cx="11351222" cy="561996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80325" y="6736002"/>
            <a:ext cx="7350127" cy="239435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733658" y="6668069"/>
            <a:ext cx="7350127" cy="246229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rcRect r="4508"/>
          <a:stretch>
            <a:fillRect/>
          </a:stretch>
        </p:blipFill>
        <p:spPr>
          <a:xfrm>
            <a:off x="580325" y="2647632"/>
            <a:ext cx="7350127" cy="249586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rcRect r="4114"/>
          <a:stretch>
            <a:fillRect/>
          </a:stretch>
        </p:blipFill>
        <p:spPr>
          <a:xfrm>
            <a:off x="9733658" y="2620667"/>
            <a:ext cx="7350127" cy="2522833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607819" y="485958"/>
            <a:ext cx="15072363" cy="3396126"/>
            <a:chOff x="0" y="0"/>
            <a:chExt cx="20096484" cy="4528168"/>
          </a:xfrm>
        </p:grpSpPr>
        <p:sp>
          <p:nvSpPr>
            <p:cNvPr id="15" name="TextBox 15"/>
            <p:cNvSpPr txBox="1"/>
            <p:nvPr/>
          </p:nvSpPr>
          <p:spPr>
            <a:xfrm>
              <a:off x="0" y="231775"/>
              <a:ext cx="20096484" cy="1139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</a:pPr>
              <a:r>
                <a:rPr lang="en-US" sz="5600" spc="112">
                  <a:solidFill>
                    <a:srgbClr val="494949"/>
                  </a:solidFill>
                  <a:latin typeface="Arsenal"/>
                </a:rPr>
                <a:t>MONGGO MẪU PHÂN TÁN THEO ĐIỀU KIỆN TRÊN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3892533"/>
              <a:ext cx="18158377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610117" y="0"/>
            <a:ext cx="7706375" cy="53154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4971522"/>
            <a:ext cx="7706375" cy="531547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34025" y="152400"/>
            <a:ext cx="7706375" cy="531547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7706375" cy="531547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81625" y="4971522"/>
            <a:ext cx="7706375" cy="531547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869287" y="4971522"/>
            <a:ext cx="7706375" cy="531547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15872" y="1925123"/>
            <a:ext cx="14494866" cy="836187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38200" y="638175"/>
            <a:ext cx="17102475" cy="7017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4000" spc="100" dirty="0">
                <a:solidFill>
                  <a:srgbClr val="494949"/>
                </a:solidFill>
                <a:latin typeface="Arsenal"/>
              </a:rPr>
              <a:t>CƠ SỞ DỮ LIỆU ĐỒ THỊ CỦA BẢNG PHÂN TÁN 1 DỮ LIỆU TRONG HOADONBAN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610117" y="0"/>
            <a:ext cx="7706375" cy="53154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4971522"/>
            <a:ext cx="7706375" cy="531547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34025" y="152400"/>
            <a:ext cx="7706375" cy="531547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7706375" cy="531547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81625" y="4971522"/>
            <a:ext cx="7706375" cy="531547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869287" y="4971522"/>
            <a:ext cx="7706375" cy="531547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98636" y="2255600"/>
            <a:ext cx="14846126" cy="7834163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28700" y="219400"/>
            <a:ext cx="16230600" cy="4072401"/>
            <a:chOff x="0" y="0"/>
            <a:chExt cx="21640800" cy="542986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231775"/>
              <a:ext cx="21640800" cy="2041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00"/>
                </a:lnSpc>
              </a:pPr>
              <a:r>
                <a:rPr lang="en-US" sz="5000" spc="100">
                  <a:solidFill>
                    <a:srgbClr val="494949"/>
                  </a:solidFill>
                  <a:latin typeface="Arsenal"/>
                </a:rPr>
                <a:t>CƠ SỞ DỮ LIỆU ĐỒ THỊ CỦA BẢNG PHÂN TÁN HOADONBAN VỚI ĐIỀU KIỆN NHỎ HƠN HOẶC BẰNG 5000000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794233"/>
              <a:ext cx="19553759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610117" y="0"/>
            <a:ext cx="7706375" cy="53154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4971522"/>
            <a:ext cx="7706375" cy="531547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34025" y="152400"/>
            <a:ext cx="7706375" cy="531547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7706375" cy="531547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81625" y="4971522"/>
            <a:ext cx="7706375" cy="531547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869287" y="4971522"/>
            <a:ext cx="7706375" cy="531547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92685" y="2935298"/>
            <a:ext cx="7394325" cy="510024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197865" y="5358737"/>
            <a:ext cx="7394325" cy="510024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617230" y="5186759"/>
            <a:ext cx="7394325" cy="510024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 l="2024" r="2024"/>
          <a:stretch>
            <a:fillRect/>
          </a:stretch>
        </p:blipFill>
        <p:spPr>
          <a:xfrm>
            <a:off x="0" y="4971522"/>
            <a:ext cx="7394325" cy="531547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 t="17395" b="17395"/>
          <a:stretch>
            <a:fillRect/>
          </a:stretch>
        </p:blipFill>
        <p:spPr>
          <a:xfrm>
            <a:off x="0" y="6448316"/>
            <a:ext cx="17407354" cy="561996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50490" y="663906"/>
            <a:ext cx="7706375" cy="5315478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28700" y="1205689"/>
            <a:ext cx="6547558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endParaRPr lang="en-US" sz="3400" spc="136" dirty="0">
              <a:solidFill>
                <a:srgbClr val="494949"/>
              </a:solidFill>
              <a:latin typeface="Arsenal"/>
            </a:endParaRPr>
          </a:p>
        </p:txBody>
      </p:sp>
      <p:grpSp>
        <p:nvGrpSpPr>
          <p:cNvPr id="16" name="Group 9">
            <a:extLst>
              <a:ext uri="{FF2B5EF4-FFF2-40B4-BE49-F238E27FC236}">
                <a16:creationId xmlns:a16="http://schemas.microsoft.com/office/drawing/2014/main" id="{A67EFE2B-1367-E2F4-B586-6FEE2C13F271}"/>
              </a:ext>
            </a:extLst>
          </p:cNvPr>
          <p:cNvGrpSpPr/>
          <p:nvPr/>
        </p:nvGrpSpPr>
        <p:grpSpPr>
          <a:xfrm>
            <a:off x="916743" y="1453466"/>
            <a:ext cx="11620713" cy="1968029"/>
            <a:chOff x="0" y="0"/>
            <a:chExt cx="15494284" cy="2624038"/>
          </a:xfrm>
        </p:grpSpPr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A1F54CDF-1062-07C7-7DDD-D0D1EB23E792}"/>
                </a:ext>
              </a:extLst>
            </p:cNvPr>
            <p:cNvSpPr txBox="1"/>
            <p:nvPr/>
          </p:nvSpPr>
          <p:spPr>
            <a:xfrm>
              <a:off x="0" y="0"/>
              <a:ext cx="15494284" cy="1092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480"/>
                </a:lnSpc>
              </a:pPr>
              <a:r>
                <a:rPr lang="en-US" sz="5400" spc="108" dirty="0">
                  <a:solidFill>
                    <a:srgbClr val="494949"/>
                  </a:solidFill>
                  <a:latin typeface="Arsenal"/>
                </a:rPr>
                <a:t>GIỚI THIỆU TỔNG QUAN VỀ HỆ THỐNG</a:t>
              </a:r>
            </a:p>
          </p:txBody>
        </p:sp>
        <p:sp>
          <p:nvSpPr>
            <p:cNvPr id="18" name="TextBox 11">
              <a:extLst>
                <a:ext uri="{FF2B5EF4-FFF2-40B4-BE49-F238E27FC236}">
                  <a16:creationId xmlns:a16="http://schemas.microsoft.com/office/drawing/2014/main" id="{69C8310C-B665-691F-DBC5-AF76E8EA3CAA}"/>
                </a:ext>
              </a:extLst>
            </p:cNvPr>
            <p:cNvSpPr txBox="1"/>
            <p:nvPr/>
          </p:nvSpPr>
          <p:spPr>
            <a:xfrm>
              <a:off x="0" y="1938238"/>
              <a:ext cx="14000013" cy="68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79"/>
                </a:lnSpc>
              </a:pPr>
              <a:endParaRPr lang="en-US" sz="3400" spc="136" dirty="0">
                <a:solidFill>
                  <a:srgbClr val="494949"/>
                </a:solidFill>
                <a:latin typeface="Arsenal"/>
              </a:endParaRPr>
            </a:p>
          </p:txBody>
        </p:sp>
      </p:grpSp>
      <p:sp>
        <p:nvSpPr>
          <p:cNvPr id="22" name="TextBox 13">
            <a:extLst>
              <a:ext uri="{FF2B5EF4-FFF2-40B4-BE49-F238E27FC236}">
                <a16:creationId xmlns:a16="http://schemas.microsoft.com/office/drawing/2014/main" id="{F772F0D4-94F4-DCFC-E437-30A478818F2F}"/>
              </a:ext>
            </a:extLst>
          </p:cNvPr>
          <p:cNvSpPr txBox="1"/>
          <p:nvPr/>
        </p:nvSpPr>
        <p:spPr>
          <a:xfrm>
            <a:off x="867309" y="2869045"/>
            <a:ext cx="7836368" cy="4266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2799" dirty="0">
                <a:solidFill>
                  <a:srgbClr val="494949"/>
                </a:solidFill>
                <a:latin typeface="Open Sans Light"/>
              </a:rPr>
              <a:t>LÝ DO CHỌN ĐỀ TÀI:</a:t>
            </a:r>
          </a:p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494949"/>
                </a:solidFill>
                <a:latin typeface="Open Sans Light"/>
              </a:rPr>
              <a:t>Quá</a:t>
            </a:r>
            <a:r>
              <a:rPr lang="en-US" sz="2799" dirty="0">
                <a:solidFill>
                  <a:srgbClr val="494949"/>
                </a:solidFill>
                <a:latin typeface="Open Sans Light"/>
              </a:rPr>
              <a:t> trình hội nhập </a:t>
            </a:r>
            <a:r>
              <a:rPr lang="en-US" sz="2799" dirty="0" err="1">
                <a:solidFill>
                  <a:srgbClr val="494949"/>
                </a:solidFill>
                <a:latin typeface="Open Sans Light"/>
              </a:rPr>
              <a:t>kinh</a:t>
            </a:r>
            <a:r>
              <a:rPr lang="en-US" sz="2799" dirty="0">
                <a:solidFill>
                  <a:srgbClr val="494949"/>
                </a:solidFill>
                <a:latin typeface="Open Sans Light"/>
              </a:rPr>
              <a:t> </a:t>
            </a:r>
            <a:r>
              <a:rPr lang="en-US" sz="2799" dirty="0" err="1">
                <a:solidFill>
                  <a:srgbClr val="494949"/>
                </a:solidFill>
                <a:latin typeface="Open Sans Light"/>
              </a:rPr>
              <a:t>tế</a:t>
            </a:r>
            <a:r>
              <a:rPr lang="en-US" sz="2799" dirty="0">
                <a:solidFill>
                  <a:srgbClr val="494949"/>
                </a:solidFill>
                <a:latin typeface="Open Sans Light"/>
              </a:rPr>
              <a:t> </a:t>
            </a:r>
            <a:r>
              <a:rPr lang="en-US" sz="2799" dirty="0" err="1">
                <a:solidFill>
                  <a:srgbClr val="494949"/>
                </a:solidFill>
                <a:latin typeface="Open Sans Light"/>
              </a:rPr>
              <a:t>khu</a:t>
            </a:r>
            <a:r>
              <a:rPr lang="en-US" sz="2799" dirty="0">
                <a:solidFill>
                  <a:srgbClr val="494949"/>
                </a:solidFill>
                <a:latin typeface="Open Sans Light"/>
              </a:rPr>
              <a:t> </a:t>
            </a:r>
            <a:r>
              <a:rPr lang="en-US" sz="2799" dirty="0" err="1">
                <a:solidFill>
                  <a:srgbClr val="494949"/>
                </a:solidFill>
                <a:latin typeface="Open Sans Light"/>
              </a:rPr>
              <a:t>vực</a:t>
            </a:r>
            <a:r>
              <a:rPr lang="en-US" sz="2799" dirty="0">
                <a:solidFill>
                  <a:srgbClr val="494949"/>
                </a:solidFill>
                <a:latin typeface="Open Sans Light"/>
              </a:rPr>
              <a:t> và quốc </a:t>
            </a:r>
            <a:r>
              <a:rPr lang="en-US" sz="2799" dirty="0" err="1">
                <a:solidFill>
                  <a:srgbClr val="494949"/>
                </a:solidFill>
                <a:latin typeface="Open Sans Light"/>
              </a:rPr>
              <a:t>tế</a:t>
            </a:r>
            <a:r>
              <a:rPr lang="en-US" sz="2799" dirty="0">
                <a:solidFill>
                  <a:srgbClr val="494949"/>
                </a:solidFill>
                <a:latin typeface="Open Sans Light"/>
              </a:rPr>
              <a:t> đặc biệt </a:t>
            </a:r>
            <a:r>
              <a:rPr lang="en-US" sz="2799" dirty="0" err="1">
                <a:solidFill>
                  <a:srgbClr val="494949"/>
                </a:solidFill>
                <a:latin typeface="Open Sans Light"/>
              </a:rPr>
              <a:t>hơn</a:t>
            </a:r>
            <a:r>
              <a:rPr lang="en-US" sz="2799" dirty="0">
                <a:solidFill>
                  <a:srgbClr val="494949"/>
                </a:solidFill>
                <a:latin typeface="Open Sans Light"/>
              </a:rPr>
              <a:t> sau </a:t>
            </a:r>
            <a:r>
              <a:rPr lang="en-US" sz="2799" dirty="0" err="1">
                <a:solidFill>
                  <a:srgbClr val="494949"/>
                </a:solidFill>
                <a:latin typeface="Open Sans Light"/>
              </a:rPr>
              <a:t>khi</a:t>
            </a:r>
            <a:r>
              <a:rPr lang="en-US" sz="2799" dirty="0">
                <a:solidFill>
                  <a:srgbClr val="494949"/>
                </a:solidFill>
                <a:latin typeface="Open Sans Light"/>
              </a:rPr>
              <a:t>  Việt Nam </a:t>
            </a:r>
            <a:r>
              <a:rPr lang="en-US" sz="2799" dirty="0" err="1">
                <a:solidFill>
                  <a:srgbClr val="494949"/>
                </a:solidFill>
                <a:latin typeface="Open Sans Light"/>
              </a:rPr>
              <a:t>gia</a:t>
            </a:r>
            <a:r>
              <a:rPr lang="en-US" sz="2799" dirty="0">
                <a:solidFill>
                  <a:srgbClr val="494949"/>
                </a:solidFill>
                <a:latin typeface="Open Sans Light"/>
              </a:rPr>
              <a:t> nhập tổ chức </a:t>
            </a:r>
            <a:r>
              <a:rPr lang="en-US" sz="2799" dirty="0" err="1">
                <a:solidFill>
                  <a:srgbClr val="494949"/>
                </a:solidFill>
                <a:latin typeface="Open Sans Light"/>
              </a:rPr>
              <a:t>thương</a:t>
            </a:r>
            <a:r>
              <a:rPr lang="en-US" sz="2799" dirty="0">
                <a:solidFill>
                  <a:srgbClr val="494949"/>
                </a:solidFill>
                <a:latin typeface="Open Sans Light"/>
              </a:rPr>
              <a:t> </a:t>
            </a:r>
            <a:r>
              <a:rPr lang="en-US" sz="2799" dirty="0" err="1">
                <a:solidFill>
                  <a:srgbClr val="494949"/>
                </a:solidFill>
                <a:latin typeface="Open Sans Light"/>
              </a:rPr>
              <a:t>mại</a:t>
            </a:r>
            <a:r>
              <a:rPr lang="en-US" sz="2799" dirty="0">
                <a:solidFill>
                  <a:srgbClr val="494949"/>
                </a:solidFill>
                <a:latin typeface="Open Sans Light"/>
              </a:rPr>
              <a:t> thế giới, là cơ hội để thu </a:t>
            </a:r>
            <a:r>
              <a:rPr lang="en-US" sz="2799" dirty="0" err="1">
                <a:solidFill>
                  <a:srgbClr val="494949"/>
                </a:solidFill>
                <a:latin typeface="Open Sans Light"/>
              </a:rPr>
              <a:t>hút</a:t>
            </a:r>
            <a:r>
              <a:rPr lang="en-US" sz="2799" dirty="0">
                <a:solidFill>
                  <a:srgbClr val="494949"/>
                </a:solidFill>
                <a:latin typeface="Open Sans Light"/>
              </a:rPr>
              <a:t> đầu tư, tiếp thu cách làm việc thật chuyên nghiệp, là cơ hội đưa hàng trong nước ra thế giới. Một trong các vấn đề quan trọng </a:t>
            </a:r>
            <a:r>
              <a:rPr lang="en-US" sz="2799" dirty="0" err="1">
                <a:solidFill>
                  <a:srgbClr val="494949"/>
                </a:solidFill>
                <a:latin typeface="Open Sans Light"/>
              </a:rPr>
              <a:t>cần</a:t>
            </a:r>
            <a:r>
              <a:rPr lang="en-US" sz="2799" dirty="0">
                <a:solidFill>
                  <a:srgbClr val="494949"/>
                </a:solidFill>
                <a:latin typeface="Open Sans Light"/>
              </a:rPr>
              <a:t> quản lý là khối </a:t>
            </a:r>
            <a:r>
              <a:rPr lang="en-US" sz="2799" dirty="0" err="1">
                <a:solidFill>
                  <a:srgbClr val="494949"/>
                </a:solidFill>
                <a:latin typeface="Open Sans Light"/>
              </a:rPr>
              <a:t>lượng</a:t>
            </a:r>
            <a:r>
              <a:rPr lang="en-US" sz="2799" dirty="0">
                <a:solidFill>
                  <a:srgbClr val="494949"/>
                </a:solidFill>
                <a:latin typeface="Open Sans Light"/>
              </a:rPr>
              <a:t> lớn cơ sở </a:t>
            </a:r>
            <a:r>
              <a:rPr lang="en-US" sz="2799" dirty="0" err="1">
                <a:solidFill>
                  <a:srgbClr val="494949"/>
                </a:solidFill>
                <a:latin typeface="Open Sans Light"/>
              </a:rPr>
              <a:t>dữ</a:t>
            </a:r>
            <a:r>
              <a:rPr lang="en-US" sz="2799" dirty="0">
                <a:solidFill>
                  <a:srgbClr val="494949"/>
                </a:solidFill>
                <a:latin typeface="Open Sans Light"/>
              </a:rPr>
              <a:t> liệu. </a:t>
            </a:r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id="{D5EE4E19-AAF3-CE4B-8820-09CBC14AE981}"/>
              </a:ext>
            </a:extLst>
          </p:cNvPr>
          <p:cNvSpPr txBox="1"/>
          <p:nvPr/>
        </p:nvSpPr>
        <p:spPr>
          <a:xfrm>
            <a:off x="9570986" y="7350483"/>
            <a:ext cx="7836368" cy="2112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2799" dirty="0">
                <a:solidFill>
                  <a:srgbClr val="494949"/>
                </a:solidFill>
                <a:latin typeface="Open Sans Light"/>
              </a:rPr>
              <a:t>MỤC ĐÍCH NGHIÊN CỨU:</a:t>
            </a:r>
          </a:p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494949"/>
                </a:solidFill>
                <a:latin typeface="Open Sans Light"/>
              </a:rPr>
              <a:t>Lưu</a:t>
            </a:r>
            <a:r>
              <a:rPr lang="en-US" sz="2799" dirty="0">
                <a:solidFill>
                  <a:srgbClr val="494949"/>
                </a:solidFill>
                <a:latin typeface="Open Sans Light"/>
              </a:rPr>
              <a:t> </a:t>
            </a:r>
            <a:r>
              <a:rPr lang="en-US" sz="2799" dirty="0" err="1">
                <a:solidFill>
                  <a:srgbClr val="494949"/>
                </a:solidFill>
                <a:latin typeface="Open Sans Light"/>
              </a:rPr>
              <a:t>trữ</a:t>
            </a:r>
            <a:r>
              <a:rPr lang="en-US" sz="2799" dirty="0">
                <a:solidFill>
                  <a:srgbClr val="494949"/>
                </a:solidFill>
                <a:latin typeface="Open Sans Light"/>
              </a:rPr>
              <a:t> được toàn bộ thông tin của khách hàng, sản </a:t>
            </a:r>
            <a:r>
              <a:rPr lang="en-US" sz="2799" dirty="0" err="1">
                <a:solidFill>
                  <a:srgbClr val="494949"/>
                </a:solidFill>
                <a:latin typeface="Open Sans Light"/>
              </a:rPr>
              <a:t>phẩm</a:t>
            </a:r>
            <a:r>
              <a:rPr lang="en-US" sz="2799" dirty="0">
                <a:solidFill>
                  <a:srgbClr val="494949"/>
                </a:solidFill>
                <a:latin typeface="Open Sans Light"/>
              </a:rPr>
              <a:t>, nhân viên, …</a:t>
            </a:r>
          </a:p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2799" dirty="0">
                <a:solidFill>
                  <a:srgbClr val="494949"/>
                </a:solidFill>
                <a:latin typeface="Open Sans Light"/>
              </a:rPr>
              <a:t>Quản lý được số </a:t>
            </a:r>
            <a:r>
              <a:rPr lang="en-US" sz="2799" dirty="0" err="1">
                <a:solidFill>
                  <a:srgbClr val="494949"/>
                </a:solidFill>
                <a:latin typeface="Open Sans Light"/>
              </a:rPr>
              <a:t>lượng</a:t>
            </a:r>
            <a:r>
              <a:rPr lang="en-US" sz="2799" dirty="0">
                <a:solidFill>
                  <a:srgbClr val="494949"/>
                </a:solidFill>
                <a:latin typeface="Open Sans Light"/>
              </a:rPr>
              <a:t> hàng trong </a:t>
            </a:r>
            <a:r>
              <a:rPr lang="en-US" sz="2799" dirty="0" err="1">
                <a:solidFill>
                  <a:srgbClr val="494949"/>
                </a:solidFill>
                <a:latin typeface="Open Sans Light"/>
              </a:rPr>
              <a:t>kho</a:t>
            </a:r>
            <a:r>
              <a:rPr lang="en-US" sz="2799" dirty="0">
                <a:solidFill>
                  <a:srgbClr val="494949"/>
                </a:solidFill>
                <a:latin typeface="Open Sans Light"/>
              </a:rPr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610117" y="0"/>
            <a:ext cx="7706375" cy="53154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4971522"/>
            <a:ext cx="7706375" cy="531547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63942">
            <a:off x="-1168830" y="8422342"/>
            <a:ext cx="11069779" cy="780419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34025" y="152400"/>
            <a:ext cx="7706375" cy="531547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7706375" cy="531547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81625" y="4971522"/>
            <a:ext cx="7706375" cy="531547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 t="901" b="901"/>
          <a:stretch>
            <a:fillRect/>
          </a:stretch>
        </p:blipFill>
        <p:spPr>
          <a:xfrm>
            <a:off x="0" y="0"/>
            <a:ext cx="18288000" cy="317808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869287" y="4971522"/>
            <a:ext cx="7706375" cy="531547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0" y="5916157"/>
            <a:ext cx="5450778" cy="437084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869898" y="7724775"/>
            <a:ext cx="838940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000"/>
              </a:lnSpc>
            </a:pPr>
            <a:r>
              <a:rPr lang="en-US" sz="5000" spc="100">
                <a:solidFill>
                  <a:srgbClr val="494949"/>
                </a:solidFill>
                <a:latin typeface="Arsenal"/>
              </a:rPr>
              <a:t>CẢM ƠN THẦY VÀ CÁC BẠN ĐÃ CHÚ Ý LẮNG NGHE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375276" y="1840815"/>
            <a:ext cx="6589945" cy="1113343"/>
            <a:chOff x="0" y="0"/>
            <a:chExt cx="8786593" cy="1484457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28575"/>
              <a:ext cx="8786593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 spc="288">
                  <a:solidFill>
                    <a:srgbClr val="494949"/>
                  </a:solidFill>
                  <a:latin typeface="Open Sans"/>
                </a:rPr>
                <a:t>GIÁO VIÊN HƯỚNG DẪN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829772"/>
              <a:ext cx="8786593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>
                  <a:solidFill>
                    <a:srgbClr val="494949"/>
                  </a:solidFill>
                  <a:latin typeface="Open Sans Light"/>
                </a:rPr>
                <a:t>VĂN THẾ THÀNH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869287" y="5114925"/>
            <a:ext cx="7447205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 spc="288">
                <a:solidFill>
                  <a:srgbClr val="494949"/>
                </a:solidFill>
                <a:latin typeface="Open Sans"/>
              </a:rPr>
              <a:t>QUẢN LÝ BÁN HÀNG LƯU NIỆM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447663" y="771525"/>
            <a:ext cx="7394325" cy="510024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197865" y="5358737"/>
            <a:ext cx="7394325" cy="510024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617230" y="5186759"/>
            <a:ext cx="7394325" cy="510024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2024" r="2024"/>
          <a:stretch>
            <a:fillRect/>
          </a:stretch>
        </p:blipFill>
        <p:spPr>
          <a:xfrm>
            <a:off x="0" y="4971522"/>
            <a:ext cx="7394325" cy="531547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t="17395" b="17395"/>
          <a:stretch>
            <a:fillRect/>
          </a:stretch>
        </p:blipFill>
        <p:spPr>
          <a:xfrm>
            <a:off x="0" y="6448316"/>
            <a:ext cx="17407354" cy="561996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50490" y="663906"/>
            <a:ext cx="7706375" cy="531547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757786" y="5363676"/>
            <a:ext cx="12062471" cy="444466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916743" y="1453466"/>
            <a:ext cx="11620713" cy="1968029"/>
            <a:chOff x="0" y="0"/>
            <a:chExt cx="15494284" cy="262403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15494284" cy="1092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480"/>
                </a:lnSpc>
              </a:pPr>
              <a:r>
                <a:rPr lang="en-US" sz="5400" spc="108" dirty="0">
                  <a:solidFill>
                    <a:srgbClr val="494949"/>
                  </a:solidFill>
                  <a:latin typeface="Arsenal"/>
                </a:rPr>
                <a:t>THIẾT KẾ CƠ SỞ DỮ LIỆU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938238"/>
              <a:ext cx="14000013" cy="68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400" spc="136">
                  <a:solidFill>
                    <a:srgbClr val="494949"/>
                  </a:solidFill>
                  <a:latin typeface="Arsenal"/>
                </a:rPr>
                <a:t>GỒM 14 BẢNG: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16743" y="455135"/>
            <a:ext cx="7804858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">
                <a:solidFill>
                  <a:srgbClr val="494949"/>
                </a:solidFill>
                <a:latin typeface="Arsenal"/>
              </a:rPr>
              <a:t>GV: VĂN THẾ THÀNH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163227" y="952500"/>
            <a:ext cx="7124773" cy="3728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2799" dirty="0">
                <a:solidFill>
                  <a:srgbClr val="494949"/>
                </a:solidFill>
                <a:latin typeface="Open Sans Light"/>
              </a:rPr>
              <a:t>CHATLIEU                   LICHSUNHAPHANG</a:t>
            </a:r>
          </a:p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2799" dirty="0">
                <a:solidFill>
                  <a:srgbClr val="494949"/>
                </a:solidFill>
                <a:latin typeface="Open Sans Light"/>
              </a:rPr>
              <a:t>CHUCVU                     LICHSUDONGIA</a:t>
            </a:r>
          </a:p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2799" dirty="0">
                <a:solidFill>
                  <a:srgbClr val="494949"/>
                </a:solidFill>
                <a:latin typeface="Open Sans Light"/>
              </a:rPr>
              <a:t>NHANVIEN                  HANG</a:t>
            </a:r>
          </a:p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2799" dirty="0">
                <a:solidFill>
                  <a:srgbClr val="494949"/>
                </a:solidFill>
                <a:latin typeface="Open Sans Light"/>
              </a:rPr>
              <a:t>KHACHHANG              HOADONBAN</a:t>
            </a:r>
          </a:p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2799" dirty="0">
                <a:solidFill>
                  <a:srgbClr val="494949"/>
                </a:solidFill>
                <a:latin typeface="Open Sans Light"/>
              </a:rPr>
              <a:t>NHACUNGCAP            CTHDB</a:t>
            </a:r>
          </a:p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2799" dirty="0">
                <a:solidFill>
                  <a:srgbClr val="494949"/>
                </a:solidFill>
                <a:latin typeface="Open Sans Light"/>
              </a:rPr>
              <a:t>TAIKHOANNV              TTSP</a:t>
            </a:r>
          </a:p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2799" dirty="0">
                <a:solidFill>
                  <a:srgbClr val="494949"/>
                </a:solidFill>
                <a:latin typeface="Open Sans Light"/>
              </a:rPr>
              <a:t>TAIKHOANKH              HTTT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610117" y="0"/>
            <a:ext cx="7706375" cy="53154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4971522"/>
            <a:ext cx="7706375" cy="531547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34025" y="152400"/>
            <a:ext cx="7706375" cy="531547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7706375" cy="531547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81625" y="4971522"/>
            <a:ext cx="7706375" cy="531547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869287" y="4971522"/>
            <a:ext cx="7706375" cy="531547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447663" y="771525"/>
            <a:ext cx="7394325" cy="510024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197865" y="5358737"/>
            <a:ext cx="7394325" cy="510024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617230" y="5186759"/>
            <a:ext cx="7394325" cy="510024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 l="2024" r="2024"/>
          <a:stretch>
            <a:fillRect/>
          </a:stretch>
        </p:blipFill>
        <p:spPr>
          <a:xfrm>
            <a:off x="0" y="4971522"/>
            <a:ext cx="7394325" cy="531547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 t="17395" b="17395"/>
          <a:stretch>
            <a:fillRect/>
          </a:stretch>
        </p:blipFill>
        <p:spPr>
          <a:xfrm>
            <a:off x="0" y="6448316"/>
            <a:ext cx="17407354" cy="561996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50490" y="663906"/>
            <a:ext cx="7706375" cy="531547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040988" y="2288667"/>
            <a:ext cx="15638633" cy="7381435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28700" y="1205689"/>
            <a:ext cx="6547558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400" spc="136">
                <a:solidFill>
                  <a:srgbClr val="494949"/>
                </a:solidFill>
                <a:latin typeface="Arsenal"/>
              </a:rPr>
              <a:t>SƠ ĐỒ DIAGRAM</a:t>
            </a:r>
          </a:p>
        </p:txBody>
      </p:sp>
    </p:spTree>
    <p:extLst>
      <p:ext uri="{BB962C8B-B14F-4D97-AF65-F5344CB8AC3E}">
        <p14:creationId xmlns:p14="http://schemas.microsoft.com/office/powerpoint/2010/main" val="3880039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610117" y="0"/>
            <a:ext cx="7706375" cy="53154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4971522"/>
            <a:ext cx="7706375" cy="531547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34025" y="152400"/>
            <a:ext cx="7706375" cy="531547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7706375" cy="531547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81625" y="4971522"/>
            <a:ext cx="7706375" cy="531547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869287" y="4971522"/>
            <a:ext cx="7706375" cy="531547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l="6806" r="2268"/>
          <a:stretch>
            <a:fillRect/>
          </a:stretch>
        </p:blipFill>
        <p:spPr>
          <a:xfrm>
            <a:off x="8394056" y="2342279"/>
            <a:ext cx="8865244" cy="427506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494339" y="2342279"/>
            <a:ext cx="3254206" cy="755711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8700" y="1028700"/>
            <a:ext cx="8723387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20"/>
              </a:lnSpc>
            </a:pPr>
            <a:r>
              <a:rPr lang="en-US" sz="6350" spc="127">
                <a:solidFill>
                  <a:srgbClr val="494949"/>
                </a:solidFill>
                <a:latin typeface="Arsenal"/>
              </a:rPr>
              <a:t>LỆNH TRUY VẤN CƠ BẢN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52087" y="8852535"/>
            <a:ext cx="711905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92">
                <a:solidFill>
                  <a:srgbClr val="494949"/>
                </a:solidFill>
                <a:latin typeface="Arsenal"/>
              </a:rPr>
              <a:t>GV: VĂN THẾ THÀNH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610117" y="0"/>
            <a:ext cx="7706375" cy="53154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4971522"/>
            <a:ext cx="7706375" cy="531547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34025" y="152400"/>
            <a:ext cx="7706375" cy="531547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7706375" cy="531547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81625" y="4971522"/>
            <a:ext cx="7706375" cy="531547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869287" y="4971522"/>
            <a:ext cx="7706375" cy="531547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4001372"/>
            <a:ext cx="10829676" cy="228425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671109" y="586243"/>
            <a:ext cx="3396589" cy="787146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8700" y="1028700"/>
            <a:ext cx="8723387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20"/>
              </a:lnSpc>
            </a:pPr>
            <a:r>
              <a:rPr lang="en-US" sz="6350" spc="127">
                <a:solidFill>
                  <a:srgbClr val="494949"/>
                </a:solidFill>
                <a:latin typeface="Arsenal"/>
              </a:rPr>
              <a:t>LỆNH TRUY VẤN CƠ BẢN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52087" y="8852535"/>
            <a:ext cx="711905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92">
                <a:solidFill>
                  <a:srgbClr val="494949"/>
                </a:solidFill>
                <a:latin typeface="Arsenal"/>
              </a:rPr>
              <a:t>GV: VĂN THẾ THÀNH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610117" y="0"/>
            <a:ext cx="7706375" cy="53154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4971522"/>
            <a:ext cx="7706375" cy="531547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34025" y="152400"/>
            <a:ext cx="7706375" cy="531547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7706375" cy="531547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81625" y="4971522"/>
            <a:ext cx="7706375" cy="531547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869287" y="4971522"/>
            <a:ext cx="7706375" cy="531547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431941" y="3852273"/>
            <a:ext cx="10060976" cy="318633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861480" y="2294433"/>
            <a:ext cx="3528913" cy="773311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8700" y="1028700"/>
            <a:ext cx="8723387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20"/>
              </a:lnSpc>
            </a:pPr>
            <a:r>
              <a:rPr lang="en-US" sz="6350" spc="127">
                <a:solidFill>
                  <a:srgbClr val="494949"/>
                </a:solidFill>
                <a:latin typeface="Arsenal"/>
              </a:rPr>
              <a:t>LỆNH TRUY VẤN CƠ BẢN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52087" y="8852535"/>
            <a:ext cx="711905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92">
                <a:solidFill>
                  <a:srgbClr val="494949"/>
                </a:solidFill>
                <a:latin typeface="Arsenal"/>
              </a:rPr>
              <a:t>GV: VĂN THẾ THÀNH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610117" y="0"/>
            <a:ext cx="7706375" cy="53154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4971522"/>
            <a:ext cx="7706375" cy="531547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34025" y="152400"/>
            <a:ext cx="7706375" cy="531547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7706375" cy="531547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81625" y="4971522"/>
            <a:ext cx="7706375" cy="531547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869287" y="4971522"/>
            <a:ext cx="7706375" cy="531547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05990" y="2675391"/>
            <a:ext cx="11876020" cy="5540102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1028700"/>
            <a:ext cx="8723387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20"/>
              </a:lnSpc>
            </a:pPr>
            <a:r>
              <a:rPr lang="en-US" sz="6350" spc="127">
                <a:solidFill>
                  <a:srgbClr val="494949"/>
                </a:solidFill>
                <a:latin typeface="Arsenal"/>
              </a:rPr>
              <a:t>TRIGGER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52087" y="8852535"/>
            <a:ext cx="711905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92">
                <a:solidFill>
                  <a:srgbClr val="494949"/>
                </a:solidFill>
                <a:latin typeface="Arsenal"/>
              </a:rPr>
              <a:t>GV: VĂN THẾ THÀNH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610117" y="0"/>
            <a:ext cx="7706375" cy="53154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4971522"/>
            <a:ext cx="7706375" cy="531547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34025" y="152400"/>
            <a:ext cx="7706375" cy="531547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7706375" cy="531547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81625" y="4971522"/>
            <a:ext cx="7706375" cy="531547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869287" y="4971522"/>
            <a:ext cx="7706375" cy="531547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715779" y="2415638"/>
            <a:ext cx="12062743" cy="6484522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1028700"/>
            <a:ext cx="8723387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20"/>
              </a:lnSpc>
            </a:pPr>
            <a:r>
              <a:rPr lang="en-US" sz="6350" spc="127">
                <a:solidFill>
                  <a:srgbClr val="494949"/>
                </a:solidFill>
                <a:latin typeface="Arsenal"/>
              </a:rPr>
              <a:t>STORE PROCEDURE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40249" y="9031605"/>
            <a:ext cx="711905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92">
                <a:solidFill>
                  <a:srgbClr val="494949"/>
                </a:solidFill>
                <a:latin typeface="Arsenal"/>
              </a:rPr>
              <a:t>GV: VĂN THẾ THÀNH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375</Words>
  <Application>Microsoft Office PowerPoint</Application>
  <PresentationFormat>Custom</PresentationFormat>
  <Paragraphs>54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Open Sans</vt:lpstr>
      <vt:lpstr>Arial</vt:lpstr>
      <vt:lpstr>Arsenal Bold</vt:lpstr>
      <vt:lpstr>Calibri</vt:lpstr>
      <vt:lpstr>Open Sans Light</vt:lpstr>
      <vt:lpstr>Arsenal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CƠ SỞ DỮ LIỆU NÂNG CAO</dc:title>
  <cp:lastModifiedBy>TRAN TAN TRUNG</cp:lastModifiedBy>
  <cp:revision>8</cp:revision>
  <dcterms:created xsi:type="dcterms:W3CDTF">2006-08-16T00:00:00Z</dcterms:created>
  <dcterms:modified xsi:type="dcterms:W3CDTF">2022-12-16T08:42:13Z</dcterms:modified>
  <dc:identifier>DAFU04m54yc</dc:identifier>
</cp:coreProperties>
</file>